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0" r:id="rId2"/>
    <p:sldId id="326" r:id="rId3"/>
    <p:sldId id="311" r:id="rId4"/>
    <p:sldId id="312" r:id="rId5"/>
    <p:sldId id="313" r:id="rId6"/>
    <p:sldId id="315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4" r:id="rId16"/>
    <p:sldId id="325" r:id="rId17"/>
  </p:sldIdLst>
  <p:sldSz cx="9144000" cy="6858000" type="screen4x3"/>
  <p:notesSz cx="6858000" cy="9144000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009999"/>
    <a:srgbClr val="FFC000"/>
    <a:srgbClr val="F9F5E3"/>
    <a:srgbClr val="FF6600"/>
    <a:srgbClr val="3366CC"/>
    <a:srgbClr val="99CCFF"/>
    <a:srgbClr val="33CCCC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Style léger 3 - Accentuation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Style léger 3 - Accentuation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EBE93A-3C05-4BD4-83BC-6A759D14F331}" type="datetimeFigureOut">
              <a:rPr lang="fr-FR"/>
              <a:pPr>
                <a:defRPr/>
              </a:pPr>
              <a:t>05/10/2022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EFBC77-06B2-407A-BE78-2DEA994AC437}" type="slidenum">
              <a:rPr lang="fr-FR" altLang="fr-FR"/>
              <a:pPr/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62591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6" descr="logo lycé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" y="214313"/>
            <a:ext cx="2057400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Espace réservé du texte 7"/>
          <p:cNvSpPr>
            <a:spLocks noGrp="1"/>
          </p:cNvSpPr>
          <p:nvPr>
            <p:ph type="body" sz="quarter" idx="10"/>
          </p:nvPr>
        </p:nvSpPr>
        <p:spPr>
          <a:xfrm>
            <a:off x="0" y="1357298"/>
            <a:ext cx="1928813" cy="1571625"/>
          </a:xfrm>
        </p:spPr>
        <p:txBody>
          <a:bodyPr>
            <a:normAutofit/>
          </a:bodyPr>
          <a:lstStyle>
            <a:lvl1pPr algn="l">
              <a:buFont typeface="Wingdings" pitchFamily="2" charset="2"/>
              <a:buChar char="Ø"/>
              <a:defRPr sz="1800"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84820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6" descr="logo lycé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" y="214313"/>
            <a:ext cx="2057400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Espace réservé du texte 7"/>
          <p:cNvSpPr>
            <a:spLocks noGrp="1"/>
          </p:cNvSpPr>
          <p:nvPr>
            <p:ph type="body" sz="quarter" idx="10"/>
          </p:nvPr>
        </p:nvSpPr>
        <p:spPr>
          <a:xfrm>
            <a:off x="0" y="1357298"/>
            <a:ext cx="1928813" cy="1571625"/>
          </a:xfrm>
        </p:spPr>
        <p:txBody>
          <a:bodyPr>
            <a:normAutofit/>
          </a:bodyPr>
          <a:lstStyle>
            <a:lvl1pPr algn="l">
              <a:buFont typeface="Wingdings" pitchFamily="2" charset="2"/>
              <a:buChar char="Ø"/>
              <a:defRPr sz="1800"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1478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Cliquez pour modifier le style du titre</a:t>
            </a:r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Cliquez pour modifier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129E002-C357-4BCB-A9E0-BE98FD6C4CC6}" type="datetimeFigureOut">
              <a:rPr lang="fr-FR"/>
              <a:pPr>
                <a:defRPr/>
              </a:pPr>
              <a:t>05/10/2022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FB4D943D-9CC0-44D7-8514-830265A9AD8C}" type="slidenum">
              <a:rPr lang="fr-FR" altLang="fr-FR"/>
              <a:pPr/>
              <a:t>‹N°›</a:t>
            </a:fld>
            <a:endParaRPr lang="fr-FR" alt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12" Type="http://schemas.openxmlformats.org/officeDocument/2006/relationships/image" Target="../media/image1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8.png"/><Relationship Id="rId11" Type="http://schemas.microsoft.com/office/2007/relationships/hdphoto" Target="../media/hdphoto4.wdp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1331640" y="2564904"/>
            <a:ext cx="6696744" cy="231881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5400" dirty="0">
                <a:solidFill>
                  <a:srgbClr val="7030A0"/>
                </a:solidFill>
              </a:rPr>
              <a:t>Arrondir un nombre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AA84AB7-9268-1A5E-7FF6-BEC825FE1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188640"/>
            <a:ext cx="1491294" cy="12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Espace réservé du texte 1">
            <a:extLst>
              <a:ext uri="{FF2B5EF4-FFF2-40B4-BE49-F238E27FC236}">
                <a16:creationId xmlns:a16="http://schemas.microsoft.com/office/drawing/2014/main" id="{55989C32-32EC-C834-D47B-1EA2C85BEA9F}"/>
              </a:ext>
            </a:extLst>
          </p:cNvPr>
          <p:cNvSpPr txBox="1">
            <a:spLocks/>
          </p:cNvSpPr>
          <p:nvPr/>
        </p:nvSpPr>
        <p:spPr bwMode="auto">
          <a:xfrm>
            <a:off x="4653377" y="6093296"/>
            <a:ext cx="5004048" cy="864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fr-FR" altLang="fr-FR" sz="2400" dirty="0">
                <a:solidFill>
                  <a:srgbClr val="FF3300"/>
                </a:solidFill>
              </a:rPr>
              <a:t>Mme Berthet, Mme </a:t>
            </a:r>
            <a:r>
              <a:rPr lang="fr-FR" altLang="fr-FR" sz="2400" dirty="0" err="1">
                <a:solidFill>
                  <a:srgbClr val="FF3300"/>
                </a:solidFill>
              </a:rPr>
              <a:t>Vuillien</a:t>
            </a:r>
            <a:endParaRPr lang="fr-FR" altLang="fr-FR" sz="2400" dirty="0">
              <a:solidFill>
                <a:srgbClr val="FF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021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Arrondi : 6,52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388DE63-E67B-F9D1-71DD-9D39634BDB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0000" y="1080000"/>
            <a:ext cx="3692742" cy="1820727"/>
          </a:xfrm>
          <a:prstGeom prst="rect">
            <a:avLst/>
          </a:prstGeom>
        </p:spPr>
      </p:pic>
      <p:pic>
        <p:nvPicPr>
          <p:cNvPr id="7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758E175-0B1C-8A06-005A-B6AC221CD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349150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322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Arrondi : 10,52</a:t>
            </a:r>
          </a:p>
        </p:txBody>
      </p:sp>
      <p:pic>
        <p:nvPicPr>
          <p:cNvPr id="7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758E175-0B1C-8A06-005A-B6AC221CD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349150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ED18A22-D003-CA44-2ABC-8781B0B900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0000" y="1080000"/>
            <a:ext cx="3528392" cy="183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873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Pas d’arrondi : 4,25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27246D-1CDE-A225-2CD4-393AAB0BB3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08007" y="1078552"/>
            <a:ext cx="3508209" cy="1729742"/>
          </a:xfrm>
          <a:prstGeom prst="rect">
            <a:avLst/>
          </a:prstGeom>
        </p:spPr>
      </p:pic>
      <p:pic>
        <p:nvPicPr>
          <p:cNvPr id="6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92692D41-2138-6092-658E-0969B22B6C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3466240" y="321297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70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Arrondi : 2,89</a:t>
            </a:r>
          </a:p>
        </p:txBody>
      </p:sp>
      <p:pic>
        <p:nvPicPr>
          <p:cNvPr id="7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758E175-0B1C-8A06-005A-B6AC221CD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349150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4B47E577-A794-140E-0651-094482D558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0000" y="1080000"/>
            <a:ext cx="3492415" cy="183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99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Pas d’arrondi : 25,42</a:t>
            </a:r>
          </a:p>
        </p:txBody>
      </p:sp>
      <p:pic>
        <p:nvPicPr>
          <p:cNvPr id="6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92692D41-2138-6092-658E-0969B22B6C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3466240" y="321297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5170F02-CB6D-9757-E28F-1CA0C5BDF2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0000" y="1080000"/>
            <a:ext cx="3444086" cy="175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4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Arrondi : 21,67</a:t>
            </a:r>
          </a:p>
        </p:txBody>
      </p:sp>
      <p:pic>
        <p:nvPicPr>
          <p:cNvPr id="7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758E175-0B1C-8A06-005A-B6AC221CD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349150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9E64978-7F3A-57F7-8669-8472278C5E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0000" y="1080000"/>
            <a:ext cx="3346266" cy="177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781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Pas d’arrondi : 0,02</a:t>
            </a:r>
          </a:p>
        </p:txBody>
      </p:sp>
      <p:pic>
        <p:nvPicPr>
          <p:cNvPr id="6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92692D41-2138-6092-658E-0969B22B6C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3466240" y="321297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0D19F61-89C1-D943-B5C8-7DD5E64543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7371" y="1080000"/>
            <a:ext cx="3468845" cy="172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60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Arrondir un nombre</a:t>
            </a:r>
          </a:p>
        </p:txBody>
      </p:sp>
      <p:sp>
        <p:nvSpPr>
          <p:cNvPr id="5" name="Espace réservé du texte 1">
            <a:extLst>
              <a:ext uri="{FF2B5EF4-FFF2-40B4-BE49-F238E27FC236}">
                <a16:creationId xmlns:a16="http://schemas.microsoft.com/office/drawing/2014/main" id="{89FE1709-6675-6019-EC62-E2AA80653466}"/>
              </a:ext>
            </a:extLst>
          </p:cNvPr>
          <p:cNvSpPr txBox="1">
            <a:spLocks/>
          </p:cNvSpPr>
          <p:nvPr/>
        </p:nvSpPr>
        <p:spPr bwMode="auto">
          <a:xfrm>
            <a:off x="0" y="1412776"/>
            <a:ext cx="3312368" cy="864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Exemple d’utilisation : </a:t>
            </a:r>
          </a:p>
        </p:txBody>
      </p:sp>
      <p:sp>
        <p:nvSpPr>
          <p:cNvPr id="6" name="Zone de texte 16">
            <a:extLst>
              <a:ext uri="{FF2B5EF4-FFF2-40B4-BE49-F238E27FC236}">
                <a16:creationId xmlns:a16="http://schemas.microsoft.com/office/drawing/2014/main" id="{F48CF0A7-7D8D-A197-9D4A-923345566A5E}"/>
              </a:ext>
            </a:extLst>
          </p:cNvPr>
          <p:cNvSpPr txBox="1">
            <a:spLocks/>
          </p:cNvSpPr>
          <p:nvPr/>
        </p:nvSpPr>
        <p:spPr>
          <a:xfrm>
            <a:off x="3491880" y="1124744"/>
            <a:ext cx="3829050" cy="1252220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200" dirty="0">
                <a:effectLst/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PVHT = 17,91 €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200" dirty="0">
                <a:effectLst/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Taux de TVA à appliquer =  5,5 % 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200" dirty="0">
                <a:effectLst/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Montant TVA =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200" dirty="0">
                <a:effectLst/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PVTTC = 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200" dirty="0">
                <a:effectLst/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AEA03FE-42CE-1E1C-9C21-2C27C8C9C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95" y="3042575"/>
            <a:ext cx="3590925" cy="2324100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FC0AB480-CBE2-8BC9-3BA6-FB42E8291316}"/>
              </a:ext>
            </a:extLst>
          </p:cNvPr>
          <p:cNvCxnSpPr>
            <a:cxnSpLocks/>
          </p:cNvCxnSpPr>
          <p:nvPr/>
        </p:nvCxnSpPr>
        <p:spPr>
          <a:xfrm flipH="1">
            <a:off x="2411760" y="1916832"/>
            <a:ext cx="2376264" cy="22778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D112DF35-5CB5-5F7F-A64B-856E09F23850}"/>
              </a:ext>
            </a:extLst>
          </p:cNvPr>
          <p:cNvSpPr txBox="1"/>
          <p:nvPr/>
        </p:nvSpPr>
        <p:spPr>
          <a:xfrm>
            <a:off x="5175694" y="4365104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9999"/>
                </a:solidFill>
                <a:latin typeface="+mn-lt"/>
              </a:rPr>
              <a:t>On ne va pas écrire tous les nombres !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2C4CACF2-2136-11A5-6E6C-CCF516841F80}"/>
              </a:ext>
            </a:extLst>
          </p:cNvPr>
          <p:cNvCxnSpPr>
            <a:cxnSpLocks/>
          </p:cNvCxnSpPr>
          <p:nvPr/>
        </p:nvCxnSpPr>
        <p:spPr>
          <a:xfrm>
            <a:off x="3312368" y="4544632"/>
            <a:ext cx="18356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CA9D8ACA-8DF0-B05C-738D-A77BAB33FE40}"/>
              </a:ext>
            </a:extLst>
          </p:cNvPr>
          <p:cNvSpPr txBox="1"/>
          <p:nvPr/>
        </p:nvSpPr>
        <p:spPr>
          <a:xfrm>
            <a:off x="3999506" y="5550777"/>
            <a:ext cx="496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9999"/>
                </a:solidFill>
                <a:latin typeface="+mn-lt"/>
              </a:rPr>
              <a:t>Comme c’est un prix, on va arrondir au centime.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0CDB1EB-6B53-C6B5-8987-F2916E30D049}"/>
              </a:ext>
            </a:extLst>
          </p:cNvPr>
          <p:cNvSpPr txBox="1"/>
          <p:nvPr/>
        </p:nvSpPr>
        <p:spPr>
          <a:xfrm>
            <a:off x="5175694" y="4773274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9999"/>
                </a:solidFill>
                <a:latin typeface="+mn-lt"/>
              </a:rPr>
              <a:t>On va devoir arrondir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7FA7D0B-9530-A8CC-559F-106283A4BF47}"/>
              </a:ext>
            </a:extLst>
          </p:cNvPr>
          <p:cNvSpPr txBox="1"/>
          <p:nvPr/>
        </p:nvSpPr>
        <p:spPr>
          <a:xfrm>
            <a:off x="4014299" y="6005114"/>
            <a:ext cx="45808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rgbClr val="009999"/>
                </a:solidFill>
                <a:latin typeface="+mn-lt"/>
              </a:rPr>
              <a:t>On va devoir arrondir « à deux chiffres après la virgule »</a:t>
            </a:r>
          </a:p>
        </p:txBody>
      </p:sp>
    </p:spTree>
    <p:extLst>
      <p:ext uri="{BB962C8B-B14F-4D97-AF65-F5344CB8AC3E}">
        <p14:creationId xmlns:p14="http://schemas.microsoft.com/office/powerpoint/2010/main" val="3118673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  <p:bldP spid="3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1" name="Picture 33" descr="logo blogdukine – BlogDuKine">
            <a:extLst>
              <a:ext uri="{FF2B5EF4-FFF2-40B4-BE49-F238E27FC236}">
                <a16:creationId xmlns:a16="http://schemas.microsoft.com/office/drawing/2014/main" id="{1D41DD39-BD6B-7E06-B790-E323BDA1D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127" y="4688148"/>
            <a:ext cx="1962459" cy="196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3" descr="logo blogdukine – BlogDuKine">
            <a:extLst>
              <a:ext uri="{FF2B5EF4-FFF2-40B4-BE49-F238E27FC236}">
                <a16:creationId xmlns:a16="http://schemas.microsoft.com/office/drawing/2014/main" id="{DC2075EA-2476-C9B4-5A87-0998B57FF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871537" y="4680545"/>
            <a:ext cx="1962459" cy="196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Comment faire ??</a:t>
            </a:r>
          </a:p>
        </p:txBody>
      </p:sp>
      <p:sp>
        <p:nvSpPr>
          <p:cNvPr id="27" name="Arc plein 26">
            <a:extLst>
              <a:ext uri="{FF2B5EF4-FFF2-40B4-BE49-F238E27FC236}">
                <a16:creationId xmlns:a16="http://schemas.microsoft.com/office/drawing/2014/main" id="{5E3F0AED-0453-2AB3-7B65-9D61FCC88CD3}"/>
              </a:ext>
            </a:extLst>
          </p:cNvPr>
          <p:cNvSpPr/>
          <p:nvPr/>
        </p:nvSpPr>
        <p:spPr>
          <a:xfrm>
            <a:off x="966787" y="3508201"/>
            <a:ext cx="7210425" cy="3305175"/>
          </a:xfrm>
          <a:prstGeom prst="blockArc">
            <a:avLst>
              <a:gd name="adj1" fmla="val 10800000"/>
              <a:gd name="adj2" fmla="val 21552485"/>
              <a:gd name="adj3" fmla="val 6874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8" name="Zone de texte 3">
            <a:extLst>
              <a:ext uri="{FF2B5EF4-FFF2-40B4-BE49-F238E27FC236}">
                <a16:creationId xmlns:a16="http://schemas.microsoft.com/office/drawing/2014/main" id="{E997C9E0-55D2-7208-19C6-2E74011975FA}"/>
              </a:ext>
            </a:extLst>
          </p:cNvPr>
          <p:cNvSpPr txBox="1"/>
          <p:nvPr/>
        </p:nvSpPr>
        <p:spPr>
          <a:xfrm>
            <a:off x="476250" y="4515544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Zone de texte 4">
            <a:extLst>
              <a:ext uri="{FF2B5EF4-FFF2-40B4-BE49-F238E27FC236}">
                <a16:creationId xmlns:a16="http://schemas.microsoft.com/office/drawing/2014/main" id="{EE30652D-178B-28FE-3644-41CD5CC2F366}"/>
              </a:ext>
            </a:extLst>
          </p:cNvPr>
          <p:cNvSpPr txBox="1"/>
          <p:nvPr/>
        </p:nvSpPr>
        <p:spPr>
          <a:xfrm>
            <a:off x="8172450" y="4506019"/>
            <a:ext cx="495300" cy="51435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endParaRPr lang="fr-FR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0" name="Zone de texte 5">
            <a:extLst>
              <a:ext uri="{FF2B5EF4-FFF2-40B4-BE49-F238E27FC236}">
                <a16:creationId xmlns:a16="http://schemas.microsoft.com/office/drawing/2014/main" id="{F07C25D4-9A14-65D3-FEAA-203CDB6FD89B}"/>
              </a:ext>
            </a:extLst>
          </p:cNvPr>
          <p:cNvSpPr txBox="1"/>
          <p:nvPr/>
        </p:nvSpPr>
        <p:spPr>
          <a:xfrm>
            <a:off x="3695700" y="3048694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fr-FR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Zone de texte 6">
            <a:extLst>
              <a:ext uri="{FF2B5EF4-FFF2-40B4-BE49-F238E27FC236}">
                <a16:creationId xmlns:a16="http://schemas.microsoft.com/office/drawing/2014/main" id="{496D195D-C1B6-F9B5-10C2-C3FB76A884FE}"/>
              </a:ext>
            </a:extLst>
          </p:cNvPr>
          <p:cNvSpPr txBox="1"/>
          <p:nvPr/>
        </p:nvSpPr>
        <p:spPr>
          <a:xfrm>
            <a:off x="904875" y="3877369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2" name="Zone de texte 7">
            <a:extLst>
              <a:ext uri="{FF2B5EF4-FFF2-40B4-BE49-F238E27FC236}">
                <a16:creationId xmlns:a16="http://schemas.microsoft.com/office/drawing/2014/main" id="{450FF6FA-96CA-620E-1335-57FD84425642}"/>
              </a:ext>
            </a:extLst>
          </p:cNvPr>
          <p:cNvSpPr txBox="1"/>
          <p:nvPr/>
        </p:nvSpPr>
        <p:spPr>
          <a:xfrm>
            <a:off x="1695450" y="3412549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Zone de texte 8">
            <a:extLst>
              <a:ext uri="{FF2B5EF4-FFF2-40B4-BE49-F238E27FC236}">
                <a16:creationId xmlns:a16="http://schemas.microsoft.com/office/drawing/2014/main" id="{B51DDE1A-6B1C-5EF6-2220-43C648078A77}"/>
              </a:ext>
            </a:extLst>
          </p:cNvPr>
          <p:cNvSpPr txBox="1"/>
          <p:nvPr/>
        </p:nvSpPr>
        <p:spPr>
          <a:xfrm>
            <a:off x="2638425" y="3143944"/>
            <a:ext cx="495300" cy="4572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fr-FR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Zone de texte 9">
            <a:extLst>
              <a:ext uri="{FF2B5EF4-FFF2-40B4-BE49-F238E27FC236}">
                <a16:creationId xmlns:a16="http://schemas.microsoft.com/office/drawing/2014/main" id="{7121713F-E95F-61C0-18B2-BFE135BBEBE3}"/>
              </a:ext>
            </a:extLst>
          </p:cNvPr>
          <p:cNvSpPr txBox="1"/>
          <p:nvPr/>
        </p:nvSpPr>
        <p:spPr>
          <a:xfrm>
            <a:off x="4857750" y="3010594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fr-FR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Zone de texte 10">
            <a:extLst>
              <a:ext uri="{FF2B5EF4-FFF2-40B4-BE49-F238E27FC236}">
                <a16:creationId xmlns:a16="http://schemas.microsoft.com/office/drawing/2014/main" id="{1253065A-E6F4-E42F-5D3F-436B0307B003}"/>
              </a:ext>
            </a:extLst>
          </p:cNvPr>
          <p:cNvSpPr txBox="1"/>
          <p:nvPr/>
        </p:nvSpPr>
        <p:spPr>
          <a:xfrm>
            <a:off x="5753100" y="3124894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endParaRPr lang="fr-FR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Zone de texte 11">
            <a:extLst>
              <a:ext uri="{FF2B5EF4-FFF2-40B4-BE49-F238E27FC236}">
                <a16:creationId xmlns:a16="http://schemas.microsoft.com/office/drawing/2014/main" id="{C2269D94-8279-14B1-EFAC-B4C31B0841D1}"/>
              </a:ext>
            </a:extLst>
          </p:cNvPr>
          <p:cNvSpPr txBox="1"/>
          <p:nvPr/>
        </p:nvSpPr>
        <p:spPr>
          <a:xfrm>
            <a:off x="6677025" y="3353494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endParaRPr lang="fr-FR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7" name="Zone de texte 12">
            <a:extLst>
              <a:ext uri="{FF2B5EF4-FFF2-40B4-BE49-F238E27FC236}">
                <a16:creationId xmlns:a16="http://schemas.microsoft.com/office/drawing/2014/main" id="{7AA35613-253E-0073-951B-1C4C7DDD12D1}"/>
              </a:ext>
            </a:extLst>
          </p:cNvPr>
          <p:cNvSpPr txBox="1"/>
          <p:nvPr/>
        </p:nvSpPr>
        <p:spPr>
          <a:xfrm>
            <a:off x="7486650" y="3791644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endParaRPr lang="fr-FR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8" name="Flèche courbée vers le bas 14">
            <a:extLst>
              <a:ext uri="{FF2B5EF4-FFF2-40B4-BE49-F238E27FC236}">
                <a16:creationId xmlns:a16="http://schemas.microsoft.com/office/drawing/2014/main" id="{CEF2D3A6-9757-30BB-504E-F27B8F8A2F56}"/>
              </a:ext>
            </a:extLst>
          </p:cNvPr>
          <p:cNvSpPr/>
          <p:nvPr/>
        </p:nvSpPr>
        <p:spPr>
          <a:xfrm rot="20184527" flipH="1">
            <a:off x="-232564" y="2807078"/>
            <a:ext cx="4192270" cy="826770"/>
          </a:xfrm>
          <a:prstGeom prst="curvedDownArrow">
            <a:avLst>
              <a:gd name="adj1" fmla="val 18015"/>
              <a:gd name="adj2" fmla="val 50000"/>
              <a:gd name="adj3" fmla="val 2417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39" name="Rectangle à coins arrondis 16">
            <a:extLst>
              <a:ext uri="{FF2B5EF4-FFF2-40B4-BE49-F238E27FC236}">
                <a16:creationId xmlns:a16="http://schemas.microsoft.com/office/drawing/2014/main" id="{D08AB0CE-2017-C64C-FC3C-0CE10BB072AD}"/>
              </a:ext>
            </a:extLst>
          </p:cNvPr>
          <p:cNvSpPr/>
          <p:nvPr/>
        </p:nvSpPr>
        <p:spPr>
          <a:xfrm rot="20184147">
            <a:off x="214572" y="1428109"/>
            <a:ext cx="2628900" cy="762000"/>
          </a:xfrm>
          <a:prstGeom prst="wedgeRoundRectCallout">
            <a:avLst>
              <a:gd name="adj1" fmla="val -18879"/>
              <a:gd name="adj2" fmla="val 84541"/>
              <a:gd name="adj3" fmla="val 16667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Au plus petit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dirty="0">
                <a:solidFill>
                  <a:srgbClr val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(pas d’arrondi)</a:t>
            </a:r>
            <a:endParaRPr lang="fr-FR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0" name="Flèche courbée vers le bas 13">
            <a:extLst>
              <a:ext uri="{FF2B5EF4-FFF2-40B4-BE49-F238E27FC236}">
                <a16:creationId xmlns:a16="http://schemas.microsoft.com/office/drawing/2014/main" id="{13F50EFF-5437-E579-DDC8-4C6C8CBFD36C}"/>
              </a:ext>
            </a:extLst>
          </p:cNvPr>
          <p:cNvSpPr/>
          <p:nvPr/>
        </p:nvSpPr>
        <p:spPr>
          <a:xfrm rot="1415473">
            <a:off x="5129819" y="2865062"/>
            <a:ext cx="4192270" cy="826770"/>
          </a:xfrm>
          <a:prstGeom prst="curvedDownArrow">
            <a:avLst>
              <a:gd name="adj1" fmla="val 18015"/>
              <a:gd name="adj2" fmla="val 50000"/>
              <a:gd name="adj3" fmla="val 2417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41" name="Rectangle à coins arrondis 17">
            <a:extLst>
              <a:ext uri="{FF2B5EF4-FFF2-40B4-BE49-F238E27FC236}">
                <a16:creationId xmlns:a16="http://schemas.microsoft.com/office/drawing/2014/main" id="{7C3241CD-969C-23D7-6A85-B3D6CB2FA2F9}"/>
              </a:ext>
            </a:extLst>
          </p:cNvPr>
          <p:cNvSpPr/>
          <p:nvPr/>
        </p:nvSpPr>
        <p:spPr>
          <a:xfrm rot="1415853" flipH="1">
            <a:off x="6300530" y="1617637"/>
            <a:ext cx="2628900" cy="762000"/>
          </a:xfrm>
          <a:prstGeom prst="wedgeRoundRectCallout">
            <a:avLst>
              <a:gd name="adj1" fmla="val -18879"/>
              <a:gd name="adj2" fmla="val 84541"/>
              <a:gd name="adj3" fmla="val 16667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Au plus grand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dirty="0">
                <a:solidFill>
                  <a:srgbClr val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(arrondi)</a:t>
            </a:r>
            <a:endParaRPr lang="fr-FR" sz="11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3" name="Zone de texte 3">
            <a:extLst>
              <a:ext uri="{FF2B5EF4-FFF2-40B4-BE49-F238E27FC236}">
                <a16:creationId xmlns:a16="http://schemas.microsoft.com/office/drawing/2014/main" id="{C4CCA66E-E428-956F-F013-0F9B92377266}"/>
              </a:ext>
            </a:extLst>
          </p:cNvPr>
          <p:cNvSpPr txBox="1"/>
          <p:nvPr/>
        </p:nvSpPr>
        <p:spPr>
          <a:xfrm>
            <a:off x="1480121" y="4918015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4" name="Zone de texte 6">
            <a:extLst>
              <a:ext uri="{FF2B5EF4-FFF2-40B4-BE49-F238E27FC236}">
                <a16:creationId xmlns:a16="http://schemas.microsoft.com/office/drawing/2014/main" id="{16908685-75E9-FAAC-DB8F-24794D05C002}"/>
              </a:ext>
            </a:extLst>
          </p:cNvPr>
          <p:cNvSpPr txBox="1"/>
          <p:nvPr/>
        </p:nvSpPr>
        <p:spPr>
          <a:xfrm>
            <a:off x="1952788" y="4454899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5" name="Zone de texte 6">
            <a:extLst>
              <a:ext uri="{FF2B5EF4-FFF2-40B4-BE49-F238E27FC236}">
                <a16:creationId xmlns:a16="http://schemas.microsoft.com/office/drawing/2014/main" id="{99BFDFA1-DC24-F29D-CC7A-EE6C90DCF8F3}"/>
              </a:ext>
            </a:extLst>
          </p:cNvPr>
          <p:cNvSpPr txBox="1"/>
          <p:nvPr/>
        </p:nvSpPr>
        <p:spPr>
          <a:xfrm>
            <a:off x="2376535" y="4272656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6" name="Zone de texte 6">
            <a:extLst>
              <a:ext uri="{FF2B5EF4-FFF2-40B4-BE49-F238E27FC236}">
                <a16:creationId xmlns:a16="http://schemas.microsoft.com/office/drawing/2014/main" id="{761E7C8A-40B8-0168-78AF-FE98F5640D7E}"/>
              </a:ext>
            </a:extLst>
          </p:cNvPr>
          <p:cNvSpPr txBox="1"/>
          <p:nvPr/>
        </p:nvSpPr>
        <p:spPr>
          <a:xfrm>
            <a:off x="2803866" y="4368308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Zone de texte 6">
            <a:extLst>
              <a:ext uri="{FF2B5EF4-FFF2-40B4-BE49-F238E27FC236}">
                <a16:creationId xmlns:a16="http://schemas.microsoft.com/office/drawing/2014/main" id="{FC02CBFE-E50B-DEF4-B480-8DBFE4076018}"/>
              </a:ext>
            </a:extLst>
          </p:cNvPr>
          <p:cNvSpPr txBox="1"/>
          <p:nvPr/>
        </p:nvSpPr>
        <p:spPr>
          <a:xfrm>
            <a:off x="3826764" y="5507146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8" name="Zone de texte 6">
            <a:extLst>
              <a:ext uri="{FF2B5EF4-FFF2-40B4-BE49-F238E27FC236}">
                <a16:creationId xmlns:a16="http://schemas.microsoft.com/office/drawing/2014/main" id="{D907048F-0902-37E6-F960-E931201D6A12}"/>
              </a:ext>
            </a:extLst>
          </p:cNvPr>
          <p:cNvSpPr txBox="1"/>
          <p:nvPr/>
        </p:nvSpPr>
        <p:spPr>
          <a:xfrm>
            <a:off x="4637101" y="5627413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Zone de texte 6">
            <a:extLst>
              <a:ext uri="{FF2B5EF4-FFF2-40B4-BE49-F238E27FC236}">
                <a16:creationId xmlns:a16="http://schemas.microsoft.com/office/drawing/2014/main" id="{46AA762B-5F51-CA74-9CB3-DBB512205533}"/>
              </a:ext>
            </a:extLst>
          </p:cNvPr>
          <p:cNvSpPr txBox="1"/>
          <p:nvPr/>
        </p:nvSpPr>
        <p:spPr>
          <a:xfrm>
            <a:off x="5597184" y="4410565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0" name="Zone de texte 6">
            <a:extLst>
              <a:ext uri="{FF2B5EF4-FFF2-40B4-BE49-F238E27FC236}">
                <a16:creationId xmlns:a16="http://schemas.microsoft.com/office/drawing/2014/main" id="{A2F437AF-D576-5E14-AD6F-411E425A63EF}"/>
              </a:ext>
            </a:extLst>
          </p:cNvPr>
          <p:cNvSpPr txBox="1"/>
          <p:nvPr/>
        </p:nvSpPr>
        <p:spPr>
          <a:xfrm>
            <a:off x="6054803" y="4296469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1" name="Zone de texte 6">
            <a:extLst>
              <a:ext uri="{FF2B5EF4-FFF2-40B4-BE49-F238E27FC236}">
                <a16:creationId xmlns:a16="http://schemas.microsoft.com/office/drawing/2014/main" id="{033550DA-5E29-C576-4EAA-39A35C5A3182}"/>
              </a:ext>
            </a:extLst>
          </p:cNvPr>
          <p:cNvSpPr txBox="1"/>
          <p:nvPr/>
        </p:nvSpPr>
        <p:spPr>
          <a:xfrm>
            <a:off x="6412399" y="4454785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2" name="Zone de texte 6">
            <a:extLst>
              <a:ext uri="{FF2B5EF4-FFF2-40B4-BE49-F238E27FC236}">
                <a16:creationId xmlns:a16="http://schemas.microsoft.com/office/drawing/2014/main" id="{0C8E8304-3F2B-BA89-52D7-0F0C9258F094}"/>
              </a:ext>
            </a:extLst>
          </p:cNvPr>
          <p:cNvSpPr txBox="1"/>
          <p:nvPr/>
        </p:nvSpPr>
        <p:spPr>
          <a:xfrm>
            <a:off x="6834698" y="4962168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72CB7F-41FB-831D-FC2E-22B206A93BB8}"/>
              </a:ext>
            </a:extLst>
          </p:cNvPr>
          <p:cNvSpPr/>
          <p:nvPr/>
        </p:nvSpPr>
        <p:spPr>
          <a:xfrm>
            <a:off x="4427984" y="1948507"/>
            <a:ext cx="109023" cy="4702100"/>
          </a:xfrm>
          <a:prstGeom prst="rect">
            <a:avLst/>
          </a:prstGeom>
          <a:pattFill prst="dkHorz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867CE0F7-B882-384E-8D54-30F25847FDF0}"/>
              </a:ext>
            </a:extLst>
          </p:cNvPr>
          <p:cNvSpPr txBox="1"/>
          <p:nvPr/>
        </p:nvSpPr>
        <p:spPr>
          <a:xfrm>
            <a:off x="4035880" y="1113182"/>
            <a:ext cx="1202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9999"/>
                </a:solidFill>
                <a:latin typeface="+mn-lt"/>
              </a:rPr>
              <a:t>À savoir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3962269E-EB1D-2544-00AD-FEC50A7B24F2}"/>
              </a:ext>
            </a:extLst>
          </p:cNvPr>
          <p:cNvSpPr txBox="1"/>
          <p:nvPr/>
        </p:nvSpPr>
        <p:spPr>
          <a:xfrm>
            <a:off x="7039736" y="5854958"/>
            <a:ext cx="196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+mn-lt"/>
              </a:rPr>
              <a:t>arrondi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04932519-33BA-3C9A-F577-DF5D1A50C03B}"/>
              </a:ext>
            </a:extLst>
          </p:cNvPr>
          <p:cNvSpPr txBox="1"/>
          <p:nvPr/>
        </p:nvSpPr>
        <p:spPr>
          <a:xfrm>
            <a:off x="487704" y="5909472"/>
            <a:ext cx="196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+mn-lt"/>
              </a:rPr>
              <a:t>Pas d’arrondi</a:t>
            </a:r>
          </a:p>
        </p:txBody>
      </p:sp>
      <p:pic>
        <p:nvPicPr>
          <p:cNvPr id="58" name="Image 57">
            <a:extLst>
              <a:ext uri="{FF2B5EF4-FFF2-40B4-BE49-F238E27FC236}">
                <a16:creationId xmlns:a16="http://schemas.microsoft.com/office/drawing/2014/main" id="{518C8513-0A36-32B5-224C-6F6264303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671" y="5619559"/>
            <a:ext cx="915049" cy="7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674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1" grpId="0" animBg="1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 animBg="1"/>
      <p:bldP spid="55" grpId="0"/>
      <p:bldP spid="5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1" name="Picture 33" descr="logo blogdukine – BlogDuKine">
            <a:extLst>
              <a:ext uri="{FF2B5EF4-FFF2-40B4-BE49-F238E27FC236}">
                <a16:creationId xmlns:a16="http://schemas.microsoft.com/office/drawing/2014/main" id="{1D41DD39-BD6B-7E06-B790-E323BDA1D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127" y="4688148"/>
            <a:ext cx="1962459" cy="196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3" descr="logo blogdukine – BlogDuKine">
            <a:extLst>
              <a:ext uri="{FF2B5EF4-FFF2-40B4-BE49-F238E27FC236}">
                <a16:creationId xmlns:a16="http://schemas.microsoft.com/office/drawing/2014/main" id="{DC2075EA-2476-C9B4-5A87-0998B57FF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871537" y="4680545"/>
            <a:ext cx="1962459" cy="196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Comment faire ??</a:t>
            </a:r>
          </a:p>
        </p:txBody>
      </p:sp>
      <p:sp>
        <p:nvSpPr>
          <p:cNvPr id="43" name="Zone de texte 3">
            <a:extLst>
              <a:ext uri="{FF2B5EF4-FFF2-40B4-BE49-F238E27FC236}">
                <a16:creationId xmlns:a16="http://schemas.microsoft.com/office/drawing/2014/main" id="{C4CCA66E-E428-956F-F013-0F9B92377266}"/>
              </a:ext>
            </a:extLst>
          </p:cNvPr>
          <p:cNvSpPr txBox="1"/>
          <p:nvPr/>
        </p:nvSpPr>
        <p:spPr>
          <a:xfrm>
            <a:off x="1480121" y="4918015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4" name="Zone de texte 6">
            <a:extLst>
              <a:ext uri="{FF2B5EF4-FFF2-40B4-BE49-F238E27FC236}">
                <a16:creationId xmlns:a16="http://schemas.microsoft.com/office/drawing/2014/main" id="{16908685-75E9-FAAC-DB8F-24794D05C002}"/>
              </a:ext>
            </a:extLst>
          </p:cNvPr>
          <p:cNvSpPr txBox="1"/>
          <p:nvPr/>
        </p:nvSpPr>
        <p:spPr>
          <a:xfrm>
            <a:off x="1952788" y="4454899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5" name="Zone de texte 6">
            <a:extLst>
              <a:ext uri="{FF2B5EF4-FFF2-40B4-BE49-F238E27FC236}">
                <a16:creationId xmlns:a16="http://schemas.microsoft.com/office/drawing/2014/main" id="{99BFDFA1-DC24-F29D-CC7A-EE6C90DCF8F3}"/>
              </a:ext>
            </a:extLst>
          </p:cNvPr>
          <p:cNvSpPr txBox="1"/>
          <p:nvPr/>
        </p:nvSpPr>
        <p:spPr>
          <a:xfrm>
            <a:off x="2376535" y="4272656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6" name="Zone de texte 6">
            <a:extLst>
              <a:ext uri="{FF2B5EF4-FFF2-40B4-BE49-F238E27FC236}">
                <a16:creationId xmlns:a16="http://schemas.microsoft.com/office/drawing/2014/main" id="{761E7C8A-40B8-0168-78AF-FE98F5640D7E}"/>
              </a:ext>
            </a:extLst>
          </p:cNvPr>
          <p:cNvSpPr txBox="1"/>
          <p:nvPr/>
        </p:nvSpPr>
        <p:spPr>
          <a:xfrm>
            <a:off x="2803866" y="4368308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Zone de texte 6">
            <a:extLst>
              <a:ext uri="{FF2B5EF4-FFF2-40B4-BE49-F238E27FC236}">
                <a16:creationId xmlns:a16="http://schemas.microsoft.com/office/drawing/2014/main" id="{FC02CBFE-E50B-DEF4-B480-8DBFE4076018}"/>
              </a:ext>
            </a:extLst>
          </p:cNvPr>
          <p:cNvSpPr txBox="1"/>
          <p:nvPr/>
        </p:nvSpPr>
        <p:spPr>
          <a:xfrm>
            <a:off x="3826764" y="5507146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8" name="Zone de texte 6">
            <a:extLst>
              <a:ext uri="{FF2B5EF4-FFF2-40B4-BE49-F238E27FC236}">
                <a16:creationId xmlns:a16="http://schemas.microsoft.com/office/drawing/2014/main" id="{D907048F-0902-37E6-F960-E931201D6A12}"/>
              </a:ext>
            </a:extLst>
          </p:cNvPr>
          <p:cNvSpPr txBox="1"/>
          <p:nvPr/>
        </p:nvSpPr>
        <p:spPr>
          <a:xfrm>
            <a:off x="4637101" y="5627413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Zone de texte 6">
            <a:extLst>
              <a:ext uri="{FF2B5EF4-FFF2-40B4-BE49-F238E27FC236}">
                <a16:creationId xmlns:a16="http://schemas.microsoft.com/office/drawing/2014/main" id="{46AA762B-5F51-CA74-9CB3-DBB512205533}"/>
              </a:ext>
            </a:extLst>
          </p:cNvPr>
          <p:cNvSpPr txBox="1"/>
          <p:nvPr/>
        </p:nvSpPr>
        <p:spPr>
          <a:xfrm>
            <a:off x="5597184" y="4410565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0" name="Zone de texte 6">
            <a:extLst>
              <a:ext uri="{FF2B5EF4-FFF2-40B4-BE49-F238E27FC236}">
                <a16:creationId xmlns:a16="http://schemas.microsoft.com/office/drawing/2014/main" id="{A2F437AF-D576-5E14-AD6F-411E425A63EF}"/>
              </a:ext>
            </a:extLst>
          </p:cNvPr>
          <p:cNvSpPr txBox="1"/>
          <p:nvPr/>
        </p:nvSpPr>
        <p:spPr>
          <a:xfrm>
            <a:off x="6054803" y="4296469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1" name="Zone de texte 6">
            <a:extLst>
              <a:ext uri="{FF2B5EF4-FFF2-40B4-BE49-F238E27FC236}">
                <a16:creationId xmlns:a16="http://schemas.microsoft.com/office/drawing/2014/main" id="{033550DA-5E29-C576-4EAA-39A35C5A3182}"/>
              </a:ext>
            </a:extLst>
          </p:cNvPr>
          <p:cNvSpPr txBox="1"/>
          <p:nvPr/>
        </p:nvSpPr>
        <p:spPr>
          <a:xfrm>
            <a:off x="6412399" y="4454785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2" name="Zone de texte 6">
            <a:extLst>
              <a:ext uri="{FF2B5EF4-FFF2-40B4-BE49-F238E27FC236}">
                <a16:creationId xmlns:a16="http://schemas.microsoft.com/office/drawing/2014/main" id="{0C8E8304-3F2B-BA89-52D7-0F0C9258F094}"/>
              </a:ext>
            </a:extLst>
          </p:cNvPr>
          <p:cNvSpPr txBox="1"/>
          <p:nvPr/>
        </p:nvSpPr>
        <p:spPr>
          <a:xfrm>
            <a:off x="6834698" y="4962168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55C070-F78E-A5F5-8645-D8BC9BAB6752}"/>
              </a:ext>
            </a:extLst>
          </p:cNvPr>
          <p:cNvSpPr/>
          <p:nvPr/>
        </p:nvSpPr>
        <p:spPr>
          <a:xfrm>
            <a:off x="4355381" y="4221088"/>
            <a:ext cx="78916" cy="2429519"/>
          </a:xfrm>
          <a:prstGeom prst="rect">
            <a:avLst/>
          </a:prstGeom>
          <a:pattFill prst="dkHorz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79FBEB4-E22E-870F-140B-8EBE9CE5B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2" y="1152527"/>
            <a:ext cx="4397323" cy="284601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9BBDE88-F817-D808-F32B-D3C046882247}"/>
              </a:ext>
            </a:extLst>
          </p:cNvPr>
          <p:cNvSpPr txBox="1"/>
          <p:nvPr/>
        </p:nvSpPr>
        <p:spPr>
          <a:xfrm>
            <a:off x="5115420" y="898144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9999"/>
                </a:solidFill>
                <a:latin typeface="+mn-lt"/>
              </a:rPr>
              <a:t>On va arrondir au centime </a:t>
            </a:r>
          </a:p>
          <a:p>
            <a:r>
              <a:rPr lang="fr-FR" dirty="0">
                <a:solidFill>
                  <a:srgbClr val="009999"/>
                </a:solidFill>
                <a:latin typeface="+mn-lt"/>
              </a:rPr>
              <a:t>(deux chiffres après la virgule)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368F0D4A-A5E6-394D-DA34-70FF8F2EA881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059832" y="1221310"/>
            <a:ext cx="2055588" cy="13435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35860A7D-9EDE-CF81-8674-0832CDC572B5}"/>
              </a:ext>
            </a:extLst>
          </p:cNvPr>
          <p:cNvSpPr txBox="1"/>
          <p:nvPr/>
        </p:nvSpPr>
        <p:spPr>
          <a:xfrm>
            <a:off x="4572000" y="1700808"/>
            <a:ext cx="4519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9999"/>
                </a:solidFill>
                <a:latin typeface="+mn-lt"/>
              </a:rPr>
              <a:t>- Je place une barre après le deuxième chiffre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C85B7AA6-BC24-5E34-7245-09ABA2BFF15C}"/>
              </a:ext>
            </a:extLst>
          </p:cNvPr>
          <p:cNvCxnSpPr/>
          <p:nvPr/>
        </p:nvCxnSpPr>
        <p:spPr>
          <a:xfrm>
            <a:off x="3186092" y="2809517"/>
            <a:ext cx="0" cy="3206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AA9FA496-451B-AAA3-7722-4948402D8F2B}"/>
              </a:ext>
            </a:extLst>
          </p:cNvPr>
          <p:cNvSpPr txBox="1"/>
          <p:nvPr/>
        </p:nvSpPr>
        <p:spPr>
          <a:xfrm>
            <a:off x="4572000" y="2220340"/>
            <a:ext cx="4397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>
                <a:solidFill>
                  <a:srgbClr val="009999"/>
                </a:solidFill>
                <a:latin typeface="+mn-lt"/>
              </a:rPr>
              <a:t>Je regarde le chiffre après la barre</a:t>
            </a:r>
          </a:p>
          <a:p>
            <a:r>
              <a:rPr lang="fr-FR" dirty="0">
                <a:solidFill>
                  <a:srgbClr val="009999"/>
                </a:solidFill>
                <a:latin typeface="+mn-lt"/>
              </a:rPr>
              <a:t> (le troisième)</a:t>
            </a:r>
          </a:p>
        </p:txBody>
      </p:sp>
      <p:sp>
        <p:nvSpPr>
          <p:cNvPr id="14" name="Flèche : courbe vers le haut 13">
            <a:extLst>
              <a:ext uri="{FF2B5EF4-FFF2-40B4-BE49-F238E27FC236}">
                <a16:creationId xmlns:a16="http://schemas.microsoft.com/office/drawing/2014/main" id="{BC121E44-D671-A861-8405-8DB42AD507B7}"/>
              </a:ext>
            </a:extLst>
          </p:cNvPr>
          <p:cNvSpPr/>
          <p:nvPr/>
        </p:nvSpPr>
        <p:spPr>
          <a:xfrm>
            <a:off x="3059832" y="3130119"/>
            <a:ext cx="239329" cy="195219"/>
          </a:xfrm>
          <a:prstGeom prst="curved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CA08A47-7223-1F08-4776-DE3EE079E3FE}"/>
              </a:ext>
            </a:extLst>
          </p:cNvPr>
          <p:cNvSpPr txBox="1"/>
          <p:nvPr/>
        </p:nvSpPr>
        <p:spPr>
          <a:xfrm>
            <a:off x="4572000" y="2993641"/>
            <a:ext cx="4397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>
                <a:solidFill>
                  <a:srgbClr val="009999"/>
                </a:solidFill>
                <a:latin typeface="+mn-lt"/>
              </a:rPr>
              <a:t>C’est un 5, je dois faire un arrondi</a:t>
            </a: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B7A48714-8928-547E-B6F7-1CD76D8D75D2}"/>
              </a:ext>
            </a:extLst>
          </p:cNvPr>
          <p:cNvSpPr/>
          <p:nvPr/>
        </p:nvSpPr>
        <p:spPr>
          <a:xfrm>
            <a:off x="4628213" y="5663324"/>
            <a:ext cx="375835" cy="4574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DE7221D4-F83E-85C1-43B3-0E938DC228D8}"/>
              </a:ext>
            </a:extLst>
          </p:cNvPr>
          <p:cNvSpPr txBox="1"/>
          <p:nvPr/>
        </p:nvSpPr>
        <p:spPr>
          <a:xfrm>
            <a:off x="487704" y="5909472"/>
            <a:ext cx="196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+mn-lt"/>
              </a:rPr>
              <a:t>Pas d’arrondi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D5F260B-26FD-D3FD-C258-DE10DEA25EA9}"/>
              </a:ext>
            </a:extLst>
          </p:cNvPr>
          <p:cNvSpPr txBox="1"/>
          <p:nvPr/>
        </p:nvSpPr>
        <p:spPr>
          <a:xfrm>
            <a:off x="7039736" y="5854958"/>
            <a:ext cx="196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+mn-lt"/>
              </a:rPr>
              <a:t>arrondi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3A2E228-9229-68D0-65D9-E318396C5AD4}"/>
              </a:ext>
            </a:extLst>
          </p:cNvPr>
          <p:cNvSpPr txBox="1"/>
          <p:nvPr/>
        </p:nvSpPr>
        <p:spPr>
          <a:xfrm>
            <a:off x="4572000" y="3599982"/>
            <a:ext cx="4397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>
                <a:solidFill>
                  <a:srgbClr val="009999"/>
                </a:solidFill>
                <a:latin typeface="+mn-lt"/>
              </a:rPr>
              <a:t>La valeur cherchée est donc 0,99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67548CDA-0751-1755-1345-74F5DEF360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6671" y="5619559"/>
            <a:ext cx="915049" cy="7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6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3" grpId="0"/>
      <p:bldP spid="14" grpId="0" animBg="1"/>
      <p:bldP spid="16" grpId="0"/>
      <p:bldP spid="17" grpId="0" animBg="1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1" name="Picture 33" descr="logo blogdukine – BlogDuKine">
            <a:extLst>
              <a:ext uri="{FF2B5EF4-FFF2-40B4-BE49-F238E27FC236}">
                <a16:creationId xmlns:a16="http://schemas.microsoft.com/office/drawing/2014/main" id="{1D41DD39-BD6B-7E06-B790-E323BDA1D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127" y="4040076"/>
            <a:ext cx="1962459" cy="196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3" descr="logo blogdukine – BlogDuKine">
            <a:extLst>
              <a:ext uri="{FF2B5EF4-FFF2-40B4-BE49-F238E27FC236}">
                <a16:creationId xmlns:a16="http://schemas.microsoft.com/office/drawing/2014/main" id="{DC2075EA-2476-C9B4-5A87-0998B57FF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871537" y="4032473"/>
            <a:ext cx="1962459" cy="196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Deux visuels d’aide</a:t>
            </a:r>
          </a:p>
        </p:txBody>
      </p:sp>
      <p:sp>
        <p:nvSpPr>
          <p:cNvPr id="43" name="Zone de texte 3">
            <a:extLst>
              <a:ext uri="{FF2B5EF4-FFF2-40B4-BE49-F238E27FC236}">
                <a16:creationId xmlns:a16="http://schemas.microsoft.com/office/drawing/2014/main" id="{C4CCA66E-E428-956F-F013-0F9B92377266}"/>
              </a:ext>
            </a:extLst>
          </p:cNvPr>
          <p:cNvSpPr txBox="1"/>
          <p:nvPr/>
        </p:nvSpPr>
        <p:spPr>
          <a:xfrm>
            <a:off x="1480121" y="4269943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4" name="Zone de texte 6">
            <a:extLst>
              <a:ext uri="{FF2B5EF4-FFF2-40B4-BE49-F238E27FC236}">
                <a16:creationId xmlns:a16="http://schemas.microsoft.com/office/drawing/2014/main" id="{16908685-75E9-FAAC-DB8F-24794D05C002}"/>
              </a:ext>
            </a:extLst>
          </p:cNvPr>
          <p:cNvSpPr txBox="1"/>
          <p:nvPr/>
        </p:nvSpPr>
        <p:spPr>
          <a:xfrm>
            <a:off x="1952788" y="3806827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5" name="Zone de texte 6">
            <a:extLst>
              <a:ext uri="{FF2B5EF4-FFF2-40B4-BE49-F238E27FC236}">
                <a16:creationId xmlns:a16="http://schemas.microsoft.com/office/drawing/2014/main" id="{99BFDFA1-DC24-F29D-CC7A-EE6C90DCF8F3}"/>
              </a:ext>
            </a:extLst>
          </p:cNvPr>
          <p:cNvSpPr txBox="1"/>
          <p:nvPr/>
        </p:nvSpPr>
        <p:spPr>
          <a:xfrm>
            <a:off x="2376535" y="3624584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6" name="Zone de texte 6">
            <a:extLst>
              <a:ext uri="{FF2B5EF4-FFF2-40B4-BE49-F238E27FC236}">
                <a16:creationId xmlns:a16="http://schemas.microsoft.com/office/drawing/2014/main" id="{761E7C8A-40B8-0168-78AF-FE98F5640D7E}"/>
              </a:ext>
            </a:extLst>
          </p:cNvPr>
          <p:cNvSpPr txBox="1"/>
          <p:nvPr/>
        </p:nvSpPr>
        <p:spPr>
          <a:xfrm>
            <a:off x="2803866" y="3720236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Zone de texte 6">
            <a:extLst>
              <a:ext uri="{FF2B5EF4-FFF2-40B4-BE49-F238E27FC236}">
                <a16:creationId xmlns:a16="http://schemas.microsoft.com/office/drawing/2014/main" id="{FC02CBFE-E50B-DEF4-B480-8DBFE4076018}"/>
              </a:ext>
            </a:extLst>
          </p:cNvPr>
          <p:cNvSpPr txBox="1"/>
          <p:nvPr/>
        </p:nvSpPr>
        <p:spPr>
          <a:xfrm>
            <a:off x="3826764" y="4859074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8" name="Zone de texte 6">
            <a:extLst>
              <a:ext uri="{FF2B5EF4-FFF2-40B4-BE49-F238E27FC236}">
                <a16:creationId xmlns:a16="http://schemas.microsoft.com/office/drawing/2014/main" id="{D907048F-0902-37E6-F960-E931201D6A12}"/>
              </a:ext>
            </a:extLst>
          </p:cNvPr>
          <p:cNvSpPr txBox="1"/>
          <p:nvPr/>
        </p:nvSpPr>
        <p:spPr>
          <a:xfrm>
            <a:off x="4637101" y="4979341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Zone de texte 6">
            <a:extLst>
              <a:ext uri="{FF2B5EF4-FFF2-40B4-BE49-F238E27FC236}">
                <a16:creationId xmlns:a16="http://schemas.microsoft.com/office/drawing/2014/main" id="{46AA762B-5F51-CA74-9CB3-DBB512205533}"/>
              </a:ext>
            </a:extLst>
          </p:cNvPr>
          <p:cNvSpPr txBox="1"/>
          <p:nvPr/>
        </p:nvSpPr>
        <p:spPr>
          <a:xfrm>
            <a:off x="5597184" y="3762493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0" name="Zone de texte 6">
            <a:extLst>
              <a:ext uri="{FF2B5EF4-FFF2-40B4-BE49-F238E27FC236}">
                <a16:creationId xmlns:a16="http://schemas.microsoft.com/office/drawing/2014/main" id="{A2F437AF-D576-5E14-AD6F-411E425A63EF}"/>
              </a:ext>
            </a:extLst>
          </p:cNvPr>
          <p:cNvSpPr txBox="1"/>
          <p:nvPr/>
        </p:nvSpPr>
        <p:spPr>
          <a:xfrm>
            <a:off x="6054803" y="3648397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1" name="Zone de texte 6">
            <a:extLst>
              <a:ext uri="{FF2B5EF4-FFF2-40B4-BE49-F238E27FC236}">
                <a16:creationId xmlns:a16="http://schemas.microsoft.com/office/drawing/2014/main" id="{033550DA-5E29-C576-4EAA-39A35C5A3182}"/>
              </a:ext>
            </a:extLst>
          </p:cNvPr>
          <p:cNvSpPr txBox="1"/>
          <p:nvPr/>
        </p:nvSpPr>
        <p:spPr>
          <a:xfrm>
            <a:off x="6412399" y="3806713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2" name="Zone de texte 6">
            <a:extLst>
              <a:ext uri="{FF2B5EF4-FFF2-40B4-BE49-F238E27FC236}">
                <a16:creationId xmlns:a16="http://schemas.microsoft.com/office/drawing/2014/main" id="{0C8E8304-3F2B-BA89-52D7-0F0C9258F094}"/>
              </a:ext>
            </a:extLst>
          </p:cNvPr>
          <p:cNvSpPr txBox="1"/>
          <p:nvPr/>
        </p:nvSpPr>
        <p:spPr>
          <a:xfrm>
            <a:off x="6834698" y="4314096"/>
            <a:ext cx="495300" cy="4667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55C070-F78E-A5F5-8645-D8BC9BAB6752}"/>
              </a:ext>
            </a:extLst>
          </p:cNvPr>
          <p:cNvSpPr/>
          <p:nvPr/>
        </p:nvSpPr>
        <p:spPr>
          <a:xfrm>
            <a:off x="4355381" y="3573016"/>
            <a:ext cx="78916" cy="2429519"/>
          </a:xfrm>
          <a:prstGeom prst="rect">
            <a:avLst/>
          </a:prstGeom>
          <a:pattFill prst="dkHorz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DE7221D4-F83E-85C1-43B3-0E938DC228D8}"/>
              </a:ext>
            </a:extLst>
          </p:cNvPr>
          <p:cNvSpPr txBox="1"/>
          <p:nvPr/>
        </p:nvSpPr>
        <p:spPr>
          <a:xfrm>
            <a:off x="487704" y="5261400"/>
            <a:ext cx="196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+mn-lt"/>
              </a:rPr>
              <a:t>Pas d’arrondi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D5F260B-26FD-D3FD-C258-DE10DEA25EA9}"/>
              </a:ext>
            </a:extLst>
          </p:cNvPr>
          <p:cNvSpPr txBox="1"/>
          <p:nvPr/>
        </p:nvSpPr>
        <p:spPr>
          <a:xfrm>
            <a:off x="7039736" y="5206886"/>
            <a:ext cx="196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+mn-lt"/>
              </a:rPr>
              <a:t>arrondi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67548CDA-0751-1755-1345-74F5DEF36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671" y="4971487"/>
            <a:ext cx="915049" cy="764163"/>
          </a:xfrm>
          <a:prstGeom prst="rect">
            <a:avLst/>
          </a:prstGeom>
        </p:spPr>
      </p:pic>
      <p:grpSp>
        <p:nvGrpSpPr>
          <p:cNvPr id="15" name="Groupe 14">
            <a:extLst>
              <a:ext uri="{FF2B5EF4-FFF2-40B4-BE49-F238E27FC236}">
                <a16:creationId xmlns:a16="http://schemas.microsoft.com/office/drawing/2014/main" id="{5D0353CB-6B16-7A69-C1AD-4B4E762A8A58}"/>
              </a:ext>
            </a:extLst>
          </p:cNvPr>
          <p:cNvGrpSpPr/>
          <p:nvPr/>
        </p:nvGrpSpPr>
        <p:grpSpPr>
          <a:xfrm>
            <a:off x="2803866" y="1108922"/>
            <a:ext cx="5097426" cy="2046029"/>
            <a:chOff x="2707363" y="1424420"/>
            <a:chExt cx="5097426" cy="2046029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87322A97-C9AE-06FC-2E27-060FE08D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7363" y="1424420"/>
              <a:ext cx="5097426" cy="2046029"/>
            </a:xfrm>
            <a:prstGeom prst="rect">
              <a:avLst/>
            </a:prstGeom>
          </p:spPr>
        </p:pic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C3F73DD6-91DB-66B2-5057-FE2A93E4995A}"/>
                </a:ext>
              </a:extLst>
            </p:cNvPr>
            <p:cNvSpPr txBox="1"/>
            <p:nvPr/>
          </p:nvSpPr>
          <p:spPr>
            <a:xfrm rot="20665896">
              <a:off x="4448720" y="1636206"/>
              <a:ext cx="411431" cy="584775"/>
            </a:xfrm>
            <a:prstGeom prst="rect">
              <a:avLst/>
            </a:prstGeom>
            <a:solidFill>
              <a:srgbClr val="F9F5E3"/>
            </a:solidFill>
          </p:spPr>
          <p:txBody>
            <a:bodyPr wrap="square" rtlCol="0">
              <a:spAutoFit/>
            </a:bodyPr>
            <a:lstStyle/>
            <a:p>
              <a:r>
                <a:rPr lang="fr-FR" sz="3200" dirty="0">
                  <a:solidFill>
                    <a:srgbClr val="FFC000"/>
                  </a:solidFill>
                  <a:latin typeface="+mn-lt"/>
                </a:rPr>
                <a:t>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8292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sp>
        <p:nvSpPr>
          <p:cNvPr id="3" name="Espace réservé du texte 1">
            <a:extLst>
              <a:ext uri="{FF2B5EF4-FFF2-40B4-BE49-F238E27FC236}">
                <a16:creationId xmlns:a16="http://schemas.microsoft.com/office/drawing/2014/main" id="{59FA3113-8DCA-C198-34BA-DCACE01CB7E3}"/>
              </a:ext>
            </a:extLst>
          </p:cNvPr>
          <p:cNvSpPr txBox="1">
            <a:spLocks/>
          </p:cNvSpPr>
          <p:nvPr/>
        </p:nvSpPr>
        <p:spPr bwMode="auto">
          <a:xfrm>
            <a:off x="1676009" y="1412776"/>
            <a:ext cx="1585152" cy="1008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Principe :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271D388-3763-8A90-3F61-C69BD792D5BC}"/>
              </a:ext>
            </a:extLst>
          </p:cNvPr>
          <p:cNvSpPr txBox="1"/>
          <p:nvPr/>
        </p:nvSpPr>
        <p:spPr>
          <a:xfrm>
            <a:off x="3261161" y="1427789"/>
            <a:ext cx="4397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>
                <a:solidFill>
                  <a:srgbClr val="009999"/>
                </a:solidFill>
                <a:latin typeface="+mn-lt"/>
              </a:rPr>
              <a:t>On affiche un calcul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F8B2166-F3E3-7A42-3601-EC6122345184}"/>
              </a:ext>
            </a:extLst>
          </p:cNvPr>
          <p:cNvSpPr txBox="1"/>
          <p:nvPr/>
        </p:nvSpPr>
        <p:spPr>
          <a:xfrm>
            <a:off x="3271021" y="1959223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>
                <a:solidFill>
                  <a:srgbClr val="009999"/>
                </a:solidFill>
                <a:latin typeface="+mn-lt"/>
              </a:rPr>
              <a:t>On réfléchit si on arrondit ou non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83A4940-EBFE-C475-7048-DBBC474149CF}"/>
              </a:ext>
            </a:extLst>
          </p:cNvPr>
          <p:cNvSpPr txBox="1"/>
          <p:nvPr/>
        </p:nvSpPr>
        <p:spPr>
          <a:xfrm>
            <a:off x="215516" y="2906750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>
                <a:solidFill>
                  <a:srgbClr val="009999"/>
                </a:solidFill>
                <a:latin typeface="+mn-lt"/>
              </a:rPr>
              <a:t>Si on n’arrondit pas, on ne fait rien</a:t>
            </a:r>
          </a:p>
        </p:txBody>
      </p:sp>
      <p:pic>
        <p:nvPicPr>
          <p:cNvPr id="7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F3389494-4B9E-04D3-93C5-5E6829FEE3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2339753" y="3383441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9F4BB39-CD07-B07F-6444-03EE8AD8F5D3}"/>
              </a:ext>
            </a:extLst>
          </p:cNvPr>
          <p:cNvSpPr txBox="1"/>
          <p:nvPr/>
        </p:nvSpPr>
        <p:spPr>
          <a:xfrm>
            <a:off x="5413607" y="2921776"/>
            <a:ext cx="3622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>
                <a:solidFill>
                  <a:srgbClr val="009999"/>
                </a:solidFill>
                <a:latin typeface="+mn-lt"/>
              </a:rPr>
              <a:t>Si on arrondit, on se lève</a:t>
            </a:r>
          </a:p>
        </p:txBody>
      </p:sp>
      <p:pic>
        <p:nvPicPr>
          <p:cNvPr id="9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CDFF5A84-B6D3-A177-42E9-94CA75D0B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176" y="3426020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Espace réservé du texte 1">
            <a:extLst>
              <a:ext uri="{FF2B5EF4-FFF2-40B4-BE49-F238E27FC236}">
                <a16:creationId xmlns:a16="http://schemas.microsoft.com/office/drawing/2014/main" id="{3A787588-CF84-F8FA-B562-26D8AB0511D6}"/>
              </a:ext>
            </a:extLst>
          </p:cNvPr>
          <p:cNvSpPr txBox="1">
            <a:spLocks/>
          </p:cNvSpPr>
          <p:nvPr/>
        </p:nvSpPr>
        <p:spPr bwMode="auto">
          <a:xfrm>
            <a:off x="5541154" y="5457837"/>
            <a:ext cx="1585152" cy="1008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Compris ?</a:t>
            </a:r>
          </a:p>
        </p:txBody>
      </p:sp>
      <p:pic>
        <p:nvPicPr>
          <p:cNvPr id="11" name="Picture 14" descr="Homer Simpson The Simpsons: Tapped Out Bart Simpson Marge Simpson YouTube  PNG - area, artwork, beak, cartoon, faci… | Simpsons drawings, Homer simpson,  The simpsons">
            <a:extLst>
              <a:ext uri="{FF2B5EF4-FFF2-40B4-BE49-F238E27FC236}">
                <a16:creationId xmlns:a16="http://schemas.microsoft.com/office/drawing/2014/main" id="{AA4FDB84-D2C6-561B-8FD0-FA96334D99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94419" l="1511" r="100000">
                        <a14:foregroundMark x1="49451" y1="17012" x2="49451" y2="17012"/>
                        <a14:foregroundMark x1="55769" y1="18722" x2="55769" y2="18722"/>
                        <a14:foregroundMark x1="47665" y1="33843" x2="47665" y2="33843"/>
                        <a14:foregroundMark x1="52473" y1="34833" x2="52473" y2="34833"/>
                        <a14:foregroundMark x1="57280" y1="34293" x2="57280" y2="34293"/>
                        <a14:foregroundMark x1="63599" y1="85419" x2="63599" y2="85419"/>
                        <a14:foregroundMark x1="43956" y1="82448" x2="43956" y2="82448"/>
                        <a14:foregroundMark x1="28297" y1="89019" x2="28297" y2="89019"/>
                        <a14:foregroundMark x1="37225" y1="91449" x2="37225" y2="91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9598"/>
          <a:stretch/>
        </p:blipFill>
        <p:spPr bwMode="auto">
          <a:xfrm>
            <a:off x="4348267" y="4958286"/>
            <a:ext cx="1231845" cy="1511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876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DC743FA-FCAD-D266-82FB-4164FDD72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832" y="1080000"/>
            <a:ext cx="3937138" cy="2015281"/>
          </a:xfrm>
          <a:prstGeom prst="rect">
            <a:avLst/>
          </a:prstGeom>
        </p:spPr>
      </p:pic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79ED03E9-5ADF-3DF3-58D0-5324DDE2B5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611" y="3267739"/>
            <a:ext cx="1840953" cy="1472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Arrondi : 2,48</a:t>
            </a:r>
          </a:p>
        </p:txBody>
      </p:sp>
      <p:pic>
        <p:nvPicPr>
          <p:cNvPr id="24" name="LesSimpson">
            <a:hlinkClick r:id="" action="ppaction://media"/>
            <a:extLst>
              <a:ext uri="{FF2B5EF4-FFF2-40B4-BE49-F238E27FC236}">
                <a16:creationId xmlns:a16="http://schemas.microsoft.com/office/drawing/2014/main" id="{3B092271-0013-01C3-6342-7CDC00A72C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719646" y="3878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03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19" grpId="0" animBg="1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Pas d’arrondi : 0,67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ABE231F-7806-B2D2-EE11-2E590F8D9D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59832" y="1080000"/>
            <a:ext cx="3839667" cy="1913236"/>
          </a:xfrm>
          <a:prstGeom prst="rect">
            <a:avLst/>
          </a:prstGeom>
        </p:spPr>
      </p:pic>
      <p:pic>
        <p:nvPicPr>
          <p:cNvPr id="5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4359D0E7-B1CA-151D-6F3F-00CE0D2D04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3347864" y="3316632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3497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0"/>
          </p:nvPr>
        </p:nvSpPr>
        <p:spPr>
          <a:xfrm>
            <a:off x="2915816" y="260648"/>
            <a:ext cx="4680520" cy="86409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altLang="fr-FR" sz="2400" dirty="0">
                <a:solidFill>
                  <a:srgbClr val="7030A0"/>
                </a:solidFill>
              </a:rPr>
              <a:t>Application</a:t>
            </a:r>
          </a:p>
        </p:txBody>
      </p:sp>
      <p:pic>
        <p:nvPicPr>
          <p:cNvPr id="14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AC948CA8-D63A-8F66-DB2C-59CC90DDF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5916850" y="5150536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omer Simpson, Homer Simpson Animation YouTube Internet meme, happy feet,  hand, vertebrate, meme png | PNGWing">
            <a:extLst>
              <a:ext uri="{FF2B5EF4-FFF2-40B4-BE49-F238E27FC236}">
                <a16:creationId xmlns:a16="http://schemas.microsoft.com/office/drawing/2014/main" id="{2E79C87F-0C01-6888-AAC4-8932926BA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51848" y1="28125" x2="51848" y2="28125"/>
                        <a14:foregroundMark x1="59022" y1="26766" x2="59022" y2="26766"/>
                        <a14:foregroundMark x1="39891" y1="97554" x2="39891" y2="97554"/>
                        <a14:foregroundMark x1="35978" y1="98777" x2="35978" y2="98777"/>
                        <a14:foregroundMark x1="51304" y1="30707" x2="51304" y2="307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362" y="5252523"/>
            <a:ext cx="1512168" cy="12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omer png images | PNGEgg">
            <a:extLst>
              <a:ext uri="{FF2B5EF4-FFF2-40B4-BE49-F238E27FC236}">
                <a16:creationId xmlns:a16="http://schemas.microsoft.com/office/drawing/2014/main" id="{6EFE7C81-BD9A-EB0D-B020-BB0BE73CD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34000" r="62667">
                        <a14:foregroundMark x1="53444" y1="25155" x2="53444" y2="25155"/>
                        <a14:foregroundMark x1="49778" y1="19876" x2="49778" y2="19876"/>
                        <a14:foregroundMark x1="49889" y1="53416" x2="49889" y2="53416"/>
                        <a14:foregroundMark x1="52778" y1="47516" x2="52778" y2="47516"/>
                        <a14:foregroundMark x1="54667" y1="58696" x2="54667" y2="58696"/>
                        <a14:foregroundMark x1="54667" y1="80124" x2="54667" y2="801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21" r="39919"/>
          <a:stretch/>
        </p:blipFill>
        <p:spPr bwMode="auto">
          <a:xfrm>
            <a:off x="323528" y="5157192"/>
            <a:ext cx="962540" cy="141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F472ACF-FB13-3A2D-C870-FFA67019C80E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gradFill flip="none" rotWithShape="1">
            <a:gsLst>
              <a:gs pos="0">
                <a:srgbClr val="FF000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16619C-D09E-7DD9-1138-33B8A13354E3}"/>
              </a:ext>
            </a:extLst>
          </p:cNvPr>
          <p:cNvSpPr/>
          <p:nvPr/>
        </p:nvSpPr>
        <p:spPr>
          <a:xfrm>
            <a:off x="1475656" y="5949280"/>
            <a:ext cx="3528392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2BBEA75-6743-7254-C4CF-D703B0BF400E}"/>
              </a:ext>
            </a:extLst>
          </p:cNvPr>
          <p:cNvSpPr txBox="1"/>
          <p:nvPr/>
        </p:nvSpPr>
        <p:spPr>
          <a:xfrm>
            <a:off x="4860032" y="3742510"/>
            <a:ext cx="330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latin typeface="+mn-lt"/>
              </a:rPr>
              <a:t>Pas d’arrondi : 1,07</a:t>
            </a:r>
          </a:p>
        </p:txBody>
      </p:sp>
      <p:pic>
        <p:nvPicPr>
          <p:cNvPr id="5" name="Picture 10" descr="Sticker de VoyageurNomade sur fier croises bras simpson homer">
            <a:extLst>
              <a:ext uri="{FF2B5EF4-FFF2-40B4-BE49-F238E27FC236}">
                <a16:creationId xmlns:a16="http://schemas.microsoft.com/office/drawing/2014/main" id="{4359D0E7-B1CA-151D-6F3F-00CE0D2D04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25001"/>
          <a:stretch/>
        </p:blipFill>
        <p:spPr bwMode="auto">
          <a:xfrm>
            <a:off x="3347864" y="3316632"/>
            <a:ext cx="1080120" cy="1413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67C7E94-0F5D-6091-9B8F-353AF02F4B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59832" y="1080000"/>
            <a:ext cx="3744416" cy="192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90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8420</TotalTime>
  <Words>267</Words>
  <Application>Microsoft Office PowerPoint</Application>
  <PresentationFormat>Affichage à l'écran (4:3)</PresentationFormat>
  <Paragraphs>102</Paragraphs>
  <Slides>16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Comic Sans MS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LPTB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Co-Intervention en BacPro MRC1</dc:title>
  <dc:creator>profil.x64</dc:creator>
  <cp:lastModifiedBy>Utilisateur</cp:lastModifiedBy>
  <cp:revision>324</cp:revision>
  <dcterms:created xsi:type="dcterms:W3CDTF">2020-01-09T10:42:02Z</dcterms:created>
  <dcterms:modified xsi:type="dcterms:W3CDTF">2022-10-05T10:22:39Z</dcterms:modified>
</cp:coreProperties>
</file>

<file path=docProps/thumbnail.jpeg>
</file>